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sldIdLst>
    <p:sldId id="256" r:id="rId2"/>
    <p:sldId id="257" r:id="rId3"/>
    <p:sldId id="258" r:id="rId4"/>
    <p:sldId id="28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86" r:id="rId15"/>
    <p:sldId id="271" r:id="rId16"/>
    <p:sldId id="272" r:id="rId17"/>
    <p:sldId id="273" r:id="rId18"/>
    <p:sldId id="274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7" r:id="rId27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43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215854-97E0-488D-8560-E60D15B2FE93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 smtClean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52DDFC-0E85-4B6A-88BD-00C4C282B04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si.pt/jstj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smtClean="0"/>
              <a:t>Âmbito Processual, a concessão de apoio judiciário  não se encontra dependente da posição processual do beneficiário, nem do facto de ter ou não sido concedida, também, à parte contrária</a:t>
            </a:r>
          </a:p>
        </p:txBody>
      </p:sp>
      <p:sp>
        <p:nvSpPr>
          <p:cNvPr id="11268" name="Marcador de Posição do Número do Diapositivo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4B8D4-3383-4D68-A1DF-04BBBB4B2D7D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No caso de pedido de nomeação de patrono, os prazos processuais em curso suspendem-se até ser proferida decisão da SS com carácter definitivo.</a:t>
            </a:r>
          </a:p>
          <a:p>
            <a:pPr eaLnBrk="1" hangingPunct="1"/>
            <a:r>
              <a:rPr lang="pt-PT" smtClean="0"/>
              <a:t>Para que os prazos suspendam tem obrigatoriamente de fazer junção do comprovativo aos autos, só aí se interrompem os prazos. Acórdão do STJ, de 12/06/2012, Processo n.º 1588/09.6TBVNG-A.P1.S1, disponível in </a:t>
            </a:r>
            <a:r>
              <a:rPr lang="pt-PT" u="sng" smtClean="0">
                <a:hlinkClick r:id="rId3"/>
              </a:rPr>
              <a:t>http://www.dgsi.pt/jstj</a:t>
            </a:r>
            <a:r>
              <a:rPr lang="pt-PT" smtClean="0"/>
              <a:t>,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9D03D-52DE-4936-99D7-FB6F483C3507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mtClean="0">
                <a:latin typeface="Verdana" pitchFamily="34" charset="0"/>
              </a:rPr>
              <a:t>(ex.º necessidade de realização de uma perícia, alteração do valor da acção)</a:t>
            </a:r>
            <a:r>
              <a:rPr lang="pt-PT" smtClean="0"/>
              <a:t> Ac. TRP </a:t>
            </a:r>
            <a:r>
              <a:rPr lang="pt-PT" b="1" smtClean="0"/>
              <a:t>384/07.0TBAMT-A.P1, de 15-11-2010</a:t>
            </a:r>
            <a:endParaRPr lang="pt-PT" smtClean="0"/>
          </a:p>
          <a:p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B1EFE-61B9-4FA2-B541-66D319508D3D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56266-6054-43AD-B624-E8808F6D8310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/>
              <a:t>O Estado Português aceita o princípio de extensão do apoio judiciário, de uma forma até mais lata do que aquela que resultaria do texto da directiva, alargando-a aos Apensos por forma a garantir uma plena extensão do apoio judiciário.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03AB0-EC3C-44CD-9883-B99F41F2ED6A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smtClean="0">
                <a:solidFill>
                  <a:srgbClr val="FF0000"/>
                </a:solidFill>
              </a:rPr>
              <a:t>*ver: Execução nos próprios autos ou em processo autónomo.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61E7-0535-4AE8-B5C8-4D51CD508385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mtClean="0"/>
              <a:t>Neste caso a execução será obrigatóriamente sem oposição, por força do disposto no artigo 15º-j, n.º 6 do NRAU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443CD6-6C5B-45DF-9F6F-C0E1B2928F5F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arredondado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7" name="Marcador de Posição d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1F779-61C1-4BD6-88EA-A22887760BFA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9E3FD-EE78-4702-B5AE-6A8AFB25D3C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1C249-878C-4C2A-A4C0-683573D93A25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5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B4E8-118B-477D-8E58-97EA09197DE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530E-CB50-403F-8719-255C8256B517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5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23B4-BC1A-47E2-B4FF-FA875E0BEE7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15BE1-AC94-45FF-82D7-4757B1568B22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5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BD10-3A8C-4007-8B2F-76FB64AA36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arredondado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ângulo arredondado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322A5-91C4-46F9-96D7-D125ABA94DCF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4E7C9-DC74-47A3-86D0-03ABFB5B448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059A-7DEC-472D-B8D9-610A254053E5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6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4AACE-BDBD-41BC-86A4-14BCBB00B92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2EB-860D-42FF-B337-CE2B04365068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8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A5B2-DDB5-4A3D-BC4A-2E6A491592E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825A-CB40-4808-9D3C-E590A7664F06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4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EBA7B-D1C8-4496-8B81-62A0BD907A1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05B1A-68FB-4BCA-B519-A4DDF86529D0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6C57D0-114C-426D-94F5-829FEDBDF0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C3A7-40D9-4448-B45A-2FABDE49A8F8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6" name="Marcador de Posição do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F2DCE-137D-4EB7-A3C4-095A8D57D48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arredondado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Arredondar Rectângulo de Canto Simples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84100-DD6F-46EA-8159-664F28844414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8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2492EC-6EA1-49DD-BA09-AC2B4590A57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arredondado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ângulo arredond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Marcador de Posição do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031" name="Marcador de Posição do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25" name="Marcador de Posição d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1DD3D3-6173-4D54-975C-C92BFD64B050}" type="datetimeFigureOut">
              <a:rPr lang="pt-PT"/>
              <a:pPr>
                <a:defRPr/>
              </a:pPr>
              <a:t>24-09-2015</a:t>
            </a:fld>
            <a:endParaRPr lang="pt-PT"/>
          </a:p>
        </p:txBody>
      </p:sp>
      <p:sp>
        <p:nvSpPr>
          <p:cNvPr id="18" name="Marcador de Posição do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F3BBAEA-4C5D-459E-A09C-F7A84E53073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1" r:id="rId2"/>
    <p:sldLayoutId id="2147483969" r:id="rId3"/>
    <p:sldLayoutId id="2147483962" r:id="rId4"/>
    <p:sldLayoutId id="2147483963" r:id="rId5"/>
    <p:sldLayoutId id="2147483964" r:id="rId6"/>
    <p:sldLayoutId id="2147483970" r:id="rId7"/>
    <p:sldLayoutId id="2147483965" r:id="rId8"/>
    <p:sldLayoutId id="2147483971" r:id="rId9"/>
    <p:sldLayoutId id="2147483966" r:id="rId10"/>
    <p:sldLayoutId id="2147483967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0735D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0735D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FF0B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FF0B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8FD1D3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1916832"/>
            <a:ext cx="8183880" cy="25922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5300" dirty="0" smtClean="0">
                <a:solidFill>
                  <a:srgbClr val="C00000"/>
                </a:solidFill>
              </a:rPr>
              <a:t>O ARTIGO 18º DA LAJ</a:t>
            </a:r>
            <a:endParaRPr lang="pt-PT" sz="5300" dirty="0">
              <a:solidFill>
                <a:srgbClr val="C000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611560" y="476672"/>
            <a:ext cx="8183880" cy="1584176"/>
          </a:xfrm>
        </p:spPr>
        <p:txBody>
          <a:bodyPr/>
          <a:lstStyle/>
          <a:p>
            <a:pPr algn="ctr">
              <a:buNone/>
            </a:pPr>
            <a:r>
              <a:rPr lang="pt-PT" sz="6000" b="1" dirty="0" smtClean="0">
                <a:solidFill>
                  <a:srgbClr val="C00000"/>
                </a:solidFill>
              </a:rPr>
              <a:t>V JORNADAS IAD </a:t>
            </a:r>
            <a:br>
              <a:rPr lang="pt-PT" sz="6000" b="1" dirty="0" smtClean="0">
                <a:solidFill>
                  <a:srgbClr val="C00000"/>
                </a:solidFill>
              </a:rPr>
            </a:br>
            <a:endParaRPr lang="pt-PT" sz="6000" b="1" dirty="0">
              <a:solidFill>
                <a:srgbClr val="C00000"/>
              </a:solidFill>
            </a:endParaRPr>
          </a:p>
        </p:txBody>
      </p:sp>
      <p:pic>
        <p:nvPicPr>
          <p:cNvPr id="6149" name="Picture 5" descr="C:\Users\Vera\AppData\Local\Temp\bfbfe0a3cf14c68b3063f7cf50eab9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988840"/>
            <a:ext cx="3065529" cy="136391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619672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pic>
        <p:nvPicPr>
          <p:cNvPr id="9" name="Content Placeholder 6" descr="11731593_862125883824372_9024290608826062217_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267744" y="5445224"/>
            <a:ext cx="45365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4"/>
          <p:cNvSpPr txBox="1">
            <a:spLocks noChangeArrowheads="1"/>
          </p:cNvSpPr>
          <p:nvPr/>
        </p:nvSpPr>
        <p:spPr bwMode="auto">
          <a:xfrm>
            <a:off x="323850" y="476250"/>
            <a:ext cx="84963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pPr algn="just"/>
            <a:endParaRPr lang="pt-PT" sz="2400"/>
          </a:p>
          <a:p>
            <a:pPr algn="just">
              <a:buFont typeface="Arial" charset="0"/>
              <a:buChar char="•"/>
            </a:pPr>
            <a:r>
              <a:rPr lang="pt-PT" sz="2400"/>
              <a:t>Caso a Execução não corra por Apenso, Juntamente com a Certidão da Sentença/Acórdão juntar certidão do comprovativo da concessão do benefício de Protecção Jurídica.</a:t>
            </a:r>
          </a:p>
          <a:p>
            <a:pPr algn="just">
              <a:buFontTx/>
              <a:buChar char="-"/>
            </a:pPr>
            <a:endParaRPr lang="pt-PT" sz="2400"/>
          </a:p>
          <a:p>
            <a:pPr algn="just">
              <a:buFont typeface="Arial" charset="0"/>
              <a:buChar char="•"/>
            </a:pPr>
            <a:r>
              <a:rPr lang="pt-PT" sz="2400"/>
              <a:t>Pode ser necessário requerer a extensão do apoio judiciário concedido para a modalidade de atribuição de agente de execução.</a:t>
            </a:r>
          </a:p>
          <a:p>
            <a:pPr algn="just">
              <a:buFontTx/>
              <a:buChar char="-"/>
            </a:pPr>
            <a:endParaRPr lang="pt-PT" sz="2400"/>
          </a:p>
          <a:p>
            <a:pPr algn="just">
              <a:buFont typeface="Arial" charset="0"/>
              <a:buChar char="•"/>
            </a:pPr>
            <a:r>
              <a:rPr lang="pt-PT" sz="2400"/>
              <a:t>Havendo concessão de Apoio Judiciário, o Agente de Execução é sempre um Oficial de Justiça – artigo 35º-A da LAJ</a:t>
            </a:r>
          </a:p>
        </p:txBody>
      </p:sp>
      <p:pic>
        <p:nvPicPr>
          <p:cNvPr id="3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73216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/>
          <p:cNvSpPr txBox="1">
            <a:spLocks noChangeArrowheads="1"/>
          </p:cNvSpPr>
          <p:nvPr/>
        </p:nvSpPr>
        <p:spPr bwMode="auto">
          <a:xfrm>
            <a:off x="323850" y="404813"/>
            <a:ext cx="84963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2000" b="1" dirty="0"/>
          </a:p>
          <a:p>
            <a:pPr algn="ctr"/>
            <a:r>
              <a:rPr lang="pt-PT" sz="2200" b="1" dirty="0">
                <a:solidFill>
                  <a:srgbClr val="C00000"/>
                </a:solidFill>
              </a:rPr>
              <a:t>Lançamento de Honorários nas Execuções</a:t>
            </a:r>
          </a:p>
          <a:p>
            <a:pPr algn="ctr"/>
            <a:endParaRPr lang="pt-PT" b="1" dirty="0"/>
          </a:p>
          <a:p>
            <a:pPr algn="ctr">
              <a:buFont typeface="Arial" charset="0"/>
              <a:buChar char="•"/>
            </a:pPr>
            <a:endParaRPr lang="pt-PT" sz="2000" b="1" dirty="0"/>
          </a:p>
          <a:p>
            <a:pPr algn="just">
              <a:buFont typeface="Arial" charset="0"/>
              <a:buChar char="•"/>
            </a:pPr>
            <a:r>
              <a:rPr lang="pt-PT" sz="2000" dirty="0"/>
              <a:t>Deve criar-se Apenso ao processo para o qual ocorreu nomeação no </a:t>
            </a:r>
            <a:r>
              <a:rPr lang="pt-PT" sz="2000" dirty="0" err="1"/>
              <a:t>Sinoa</a:t>
            </a:r>
            <a:endParaRPr lang="pt-PT" sz="2000" dirty="0"/>
          </a:p>
          <a:p>
            <a:pPr algn="just">
              <a:buFontTx/>
              <a:buChar char="-"/>
            </a:pPr>
            <a:endParaRPr lang="pt-PT" sz="2000" dirty="0"/>
          </a:p>
          <a:p>
            <a:pPr algn="just">
              <a:buFont typeface="Arial" charset="0"/>
              <a:buChar char="•"/>
            </a:pPr>
            <a:r>
              <a:rPr lang="pt-PT" sz="2000" dirty="0"/>
              <a:t>Apesar de a  Oposição e a Liquidação correrem por apenso à Execução não deve criar-se estes apensos na </a:t>
            </a:r>
            <a:r>
              <a:rPr lang="pt-PT" sz="2000" dirty="0" err="1"/>
              <a:t>acção</a:t>
            </a:r>
            <a:r>
              <a:rPr lang="pt-PT" sz="2000" dirty="0"/>
              <a:t> executiva.</a:t>
            </a:r>
          </a:p>
          <a:p>
            <a:pPr algn="just">
              <a:buFont typeface="Arial" charset="0"/>
              <a:buChar char="•"/>
            </a:pPr>
            <a:endParaRPr lang="pt-PT" sz="2000" dirty="0"/>
          </a:p>
          <a:p>
            <a:pPr algn="just">
              <a:buFont typeface="Arial" charset="0"/>
              <a:buChar char="•"/>
            </a:pPr>
            <a:r>
              <a:rPr lang="pt-PT" sz="2000" dirty="0"/>
              <a:t> A Tabela Anexa à Portaria 1386/2004 de 10 de Novembro, contempla expressamente, nos pontos 1.2.1 e 1.2.2, os honorários devidos pela Execução com dedução de oposição e/ou liquidação e os honorários devidos pela Execução sem dedução de oposição e/ou liquidação .</a:t>
            </a:r>
          </a:p>
          <a:p>
            <a:pPr algn="just">
              <a:buFont typeface="Arial" charset="0"/>
              <a:buChar char="•"/>
            </a:pPr>
            <a:endParaRPr lang="pt-PT" sz="2000" dirty="0"/>
          </a:p>
          <a:p>
            <a:pPr algn="just">
              <a:buFont typeface="Arial" charset="0"/>
              <a:buChar char="•"/>
            </a:pPr>
            <a:r>
              <a:rPr lang="pt-PT" sz="2000" dirty="0"/>
              <a:t> Do que decorre que os honorários deverão ser pedidos, não com o trânsito em julgado da decisão que recaia sobre a oposição e/ou liquidação, mas com o trânsito em julgado da decisão que extinga a </a:t>
            </a:r>
            <a:r>
              <a:rPr lang="pt-PT" sz="2000" dirty="0" err="1"/>
              <a:t>Acção</a:t>
            </a:r>
            <a:r>
              <a:rPr lang="pt-PT" sz="2000" dirty="0"/>
              <a:t> Executiva.</a:t>
            </a:r>
          </a:p>
        </p:txBody>
      </p:sp>
      <p:pic>
        <p:nvPicPr>
          <p:cNvPr id="3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7411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6- </a:t>
            </a:r>
            <a:r>
              <a:rPr lang="pt-PT" i="1" smtClean="0"/>
              <a:t>Declarada a incompetência do tribunal, mantém-se, todavia, a concessão do apoio judiciário, devendo a decisão definitiva ser notificada ao patrono para este se pronunciar sobre a manutenção ou escusa do patrocínio. 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9459" name="Marcador de Posição de Conteúdo 4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7 - </a:t>
            </a:r>
            <a:r>
              <a:rPr lang="pt-PT" i="1" smtClean="0"/>
              <a:t>No caso de o processo ser desapensado por decisão com trânsito em julgado, o apoio concedido manter-se-á, juntando-se oficiosamente ao processo desapensado certidão da decisão que o concedeu, sem prejuízo do disposto na parte final do número anterior. 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</p:txBody>
      </p:sp>
      <p:pic>
        <p:nvPicPr>
          <p:cNvPr id="5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11760" y="476672"/>
            <a:ext cx="4104456" cy="1728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2555776" y="98072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Notificação da Decisão definitiva ao Patrono</a:t>
            </a:r>
            <a:endParaRPr lang="pt-PT" b="1" dirty="0"/>
          </a:p>
        </p:txBody>
      </p:sp>
      <p:sp>
        <p:nvSpPr>
          <p:cNvPr id="9" name="Oval 8"/>
          <p:cNvSpPr/>
          <p:nvPr/>
        </p:nvSpPr>
        <p:spPr>
          <a:xfrm>
            <a:off x="539552" y="2492896"/>
            <a:ext cx="2736304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611560" y="285293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Mantém nomeação</a:t>
            </a:r>
            <a:endParaRPr lang="pt-PT" b="1" dirty="0"/>
          </a:p>
        </p:txBody>
      </p:sp>
      <p:sp>
        <p:nvSpPr>
          <p:cNvPr id="11" name="Oval 10"/>
          <p:cNvSpPr/>
          <p:nvPr/>
        </p:nvSpPr>
        <p:spPr>
          <a:xfrm>
            <a:off x="5580112" y="2492896"/>
            <a:ext cx="2736304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5580112" y="28529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Escusa</a:t>
            </a:r>
            <a:endParaRPr lang="pt-PT" b="1" dirty="0"/>
          </a:p>
        </p:txBody>
      </p:sp>
      <p:sp>
        <p:nvSpPr>
          <p:cNvPr id="13" name="Seta para baixo 12"/>
          <p:cNvSpPr/>
          <p:nvPr/>
        </p:nvSpPr>
        <p:spPr>
          <a:xfrm>
            <a:off x="6804248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Seta para baixo 13"/>
          <p:cNvSpPr/>
          <p:nvPr/>
        </p:nvSpPr>
        <p:spPr>
          <a:xfrm>
            <a:off x="1691680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CaixaDeTexto 15"/>
          <p:cNvSpPr txBox="1"/>
          <p:nvPr/>
        </p:nvSpPr>
        <p:spPr>
          <a:xfrm>
            <a:off x="467544" y="515719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A</a:t>
            </a:r>
            <a:r>
              <a:rPr lang="pt-PT" b="1" dirty="0" smtClean="0"/>
              <a:t>lteração dos dados relativos à identificação do processo no </a:t>
            </a:r>
            <a:r>
              <a:rPr lang="pt-PT" b="1" dirty="0" err="1" smtClean="0"/>
              <a:t>Sinoa</a:t>
            </a:r>
            <a:r>
              <a:rPr lang="pt-PT" b="1" dirty="0" smtClean="0"/>
              <a:t>.</a:t>
            </a:r>
            <a:endParaRPr lang="pt-PT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292080" y="522920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Patrono substituto e substituído deverão acordar na repartição de honorários</a:t>
            </a:r>
            <a:endParaRPr lang="pt-PT" b="1" dirty="0"/>
          </a:p>
        </p:txBody>
      </p:sp>
      <p:pic>
        <p:nvPicPr>
          <p:cNvPr id="19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Lei n.º 23/2013, de 05 de Março</a:t>
            </a:r>
            <a:endParaRPr lang="pt-PT" dirty="0"/>
          </a:p>
        </p:txBody>
      </p:sp>
      <p:sp>
        <p:nvSpPr>
          <p:cNvPr id="21507" name="Marcador de Posição do Texto 4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pt-PT" dirty="0" smtClean="0">
              <a:solidFill>
                <a:srgbClr val="9E432E"/>
              </a:solidFill>
            </a:endParaRPr>
          </a:p>
        </p:txBody>
      </p:sp>
      <p:sp>
        <p:nvSpPr>
          <p:cNvPr id="21508" name="CaixaDeTexto 5"/>
          <p:cNvSpPr txBox="1">
            <a:spLocks noChangeArrowheads="1"/>
          </p:cNvSpPr>
          <p:nvPr/>
        </p:nvSpPr>
        <p:spPr bwMode="auto">
          <a:xfrm>
            <a:off x="468313" y="2636838"/>
            <a:ext cx="82804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4400" b="1"/>
              <a:t>INVENTÁRIO</a:t>
            </a:r>
          </a:p>
        </p:txBody>
      </p:sp>
      <p:pic>
        <p:nvPicPr>
          <p:cNvPr id="5" name="Content Placeholder 4" descr="10982002_862129497157344_73937806769173532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3"/>
          <p:cNvSpPr txBox="1">
            <a:spLocks noChangeArrowheads="1"/>
          </p:cNvSpPr>
          <p:nvPr/>
        </p:nvSpPr>
        <p:spPr bwMode="auto">
          <a:xfrm>
            <a:off x="323850" y="404813"/>
            <a:ext cx="84963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b="1" dirty="0" smtClean="0"/>
          </a:p>
          <a:p>
            <a:pPr algn="ctr"/>
            <a:r>
              <a:rPr lang="pt-PT" b="1" dirty="0" smtClean="0"/>
              <a:t>A </a:t>
            </a:r>
            <a:r>
              <a:rPr lang="pt-PT" b="1" dirty="0"/>
              <a:t>Lei n.º 23/2013, de 05 de Março atribuiu competência exclusiva aos Cartórios Notariais para a tramitação dos processos de Inventário.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b="1" dirty="0"/>
              <a:t>Não corre por apenso ao processo de Divórcio.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b="1" dirty="0" smtClean="0"/>
          </a:p>
          <a:p>
            <a:pPr algn="ctr"/>
            <a:r>
              <a:rPr lang="pt-PT" b="1" dirty="0" smtClean="0"/>
              <a:t>O </a:t>
            </a:r>
            <a:r>
              <a:rPr lang="pt-PT" b="1" dirty="0"/>
              <a:t>Apoio Judiciário concedido para a </a:t>
            </a:r>
            <a:r>
              <a:rPr lang="pt-PT" b="1" dirty="0" err="1"/>
              <a:t>Acção</a:t>
            </a:r>
            <a:r>
              <a:rPr lang="pt-PT" b="1" dirty="0"/>
              <a:t> de Divórcio não se estende ao Inventário.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b="1" dirty="0" smtClean="0"/>
          </a:p>
          <a:p>
            <a:pPr algn="ctr"/>
            <a:endParaRPr lang="pt-PT" b="1" dirty="0"/>
          </a:p>
          <a:p>
            <a:pPr algn="ctr"/>
            <a:r>
              <a:rPr lang="pt-PT" b="1" dirty="0" smtClean="0"/>
              <a:t>O </a:t>
            </a:r>
            <a:r>
              <a:rPr lang="pt-PT" b="1" dirty="0"/>
              <a:t>Beneficiário deverá </a:t>
            </a:r>
            <a:r>
              <a:rPr lang="pt-PT" b="1" dirty="0" err="1"/>
              <a:t>efectuar</a:t>
            </a:r>
            <a:r>
              <a:rPr lang="pt-PT" b="1" dirty="0"/>
              <a:t> novo Requerimento de </a:t>
            </a:r>
            <a:r>
              <a:rPr lang="pt-PT" b="1" dirty="0" err="1"/>
              <a:t>Protecção</a:t>
            </a:r>
            <a:r>
              <a:rPr lang="pt-PT" b="1" dirty="0"/>
              <a:t> Jurídica</a:t>
            </a:r>
          </a:p>
          <a:p>
            <a:endParaRPr lang="pt-PT" b="1" dirty="0"/>
          </a:p>
          <a:p>
            <a:endParaRPr lang="pt-PT" dirty="0"/>
          </a:p>
        </p:txBody>
      </p:sp>
      <p:sp>
        <p:nvSpPr>
          <p:cNvPr id="5" name="Seta para baixo 4"/>
          <p:cNvSpPr/>
          <p:nvPr/>
        </p:nvSpPr>
        <p:spPr>
          <a:xfrm>
            <a:off x="4139952" y="1628800"/>
            <a:ext cx="485775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Seta para baixo 5"/>
          <p:cNvSpPr/>
          <p:nvPr/>
        </p:nvSpPr>
        <p:spPr>
          <a:xfrm>
            <a:off x="4139952" y="2996952"/>
            <a:ext cx="484188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4211960" y="4725144"/>
            <a:ext cx="484188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1"/>
          <p:cNvSpPr txBox="1">
            <a:spLocks noChangeArrowheads="1"/>
          </p:cNvSpPr>
          <p:nvPr/>
        </p:nvSpPr>
        <p:spPr bwMode="auto">
          <a:xfrm>
            <a:off x="323850" y="404813"/>
            <a:ext cx="84963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O regime jurídico do Apoio Judiciário é aplicável aos processos de inventário </a:t>
            </a:r>
            <a:r>
              <a:rPr lang="pt-PT" b="1"/>
              <a:t>– artigo 84ºda Lei n.º 23/2013, de 05 de Março </a:t>
            </a:r>
          </a:p>
          <a:p>
            <a:endParaRPr lang="pt-PT" b="1"/>
          </a:p>
          <a:p>
            <a:r>
              <a:rPr lang="pt-PT"/>
              <a:t>Regulado pela   </a:t>
            </a:r>
            <a:r>
              <a:rPr lang="pt-PT" b="1"/>
              <a:t>Portaria n.º 278/2013, de 26 de Agosto</a:t>
            </a:r>
          </a:p>
          <a:p>
            <a:endParaRPr lang="pt-PT" b="1"/>
          </a:p>
          <a:p>
            <a:pPr>
              <a:buFont typeface="Arial" charset="0"/>
              <a:buChar char="•"/>
            </a:pPr>
            <a:r>
              <a:rPr lang="pt-PT" b="1"/>
              <a:t> </a:t>
            </a:r>
            <a:r>
              <a:rPr lang="pt-PT"/>
              <a:t>Os pedidos de Apoio judiciário são apreciados pela Segurança Social</a:t>
            </a:r>
          </a:p>
          <a:p>
            <a:pPr>
              <a:buFont typeface="Arial" charset="0"/>
              <a:buChar char="•"/>
            </a:pPr>
            <a:r>
              <a:rPr lang="pt-PT" b="1"/>
              <a:t> </a:t>
            </a:r>
            <a:r>
              <a:rPr lang="pt-PT"/>
              <a:t>Os honorários notariais da responsabilidade do beneficiário são suportados pelo fundo a constituir pela Ordem dos Notários</a:t>
            </a:r>
          </a:p>
          <a:p>
            <a:pPr>
              <a:buFont typeface="Arial" charset="0"/>
              <a:buChar char="•"/>
            </a:pPr>
            <a:r>
              <a:rPr lang="pt-PT" b="1"/>
              <a:t> </a:t>
            </a:r>
            <a:r>
              <a:rPr lang="pt-PT"/>
              <a:t>O prosseguimento do processo não fica dependente do pagamento dos honorários pelo fundo</a:t>
            </a:r>
          </a:p>
          <a:p>
            <a:pPr>
              <a:buFont typeface="Arial" charset="0"/>
              <a:buChar char="•"/>
            </a:pPr>
            <a:r>
              <a:rPr lang="pt-PT"/>
              <a:t> No caso de pagamento faseado o pagamento das prestações deverá ser efectuado junto do fundo.</a:t>
            </a:r>
          </a:p>
          <a:p>
            <a:pPr>
              <a:buFont typeface="Arial" charset="0"/>
              <a:buChar char="•"/>
            </a:pPr>
            <a:r>
              <a:rPr lang="pt-PT" b="1"/>
              <a:t> </a:t>
            </a:r>
            <a:r>
              <a:rPr lang="pt-PT"/>
              <a:t>As despesas do processo são suportadas pelo notário e posteriormente reembolsadas pelo IGFEJ.</a:t>
            </a:r>
          </a:p>
          <a:p>
            <a:pPr algn="ctr"/>
            <a:r>
              <a:rPr lang="pt-PT" b="1"/>
              <a:t>Excepto:</a:t>
            </a:r>
          </a:p>
          <a:p>
            <a:r>
              <a:rPr lang="pt-PT" b="1"/>
              <a:t>a) </a:t>
            </a:r>
            <a:r>
              <a:rPr lang="pt-PT"/>
              <a:t>As despesas de serviço prestado por terceiro - são pagas directamente pelo IGFEJ.</a:t>
            </a:r>
          </a:p>
          <a:p>
            <a:r>
              <a:rPr lang="pt-PT" b="1"/>
              <a:t>b) </a:t>
            </a:r>
            <a:r>
              <a:rPr lang="pt-PT"/>
              <a:t>As despesas de correio – são pagas directamente pelo IGFEJ</a:t>
            </a:r>
          </a:p>
          <a:p>
            <a:r>
              <a:rPr lang="pt-PT" b="1"/>
              <a:t>c) </a:t>
            </a:r>
            <a:r>
              <a:rPr lang="pt-PT"/>
              <a:t>Emolumentos registais – são pagas através de desconto nas receitas do IGFEJ</a:t>
            </a:r>
            <a:endParaRPr lang="pt-PT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 bwMode="auto">
          <a:xfrm>
            <a:off x="468313" y="1773238"/>
            <a:ext cx="8183562" cy="1511300"/>
          </a:xfrm>
        </p:spPr>
        <p:txBody>
          <a:bodyPr wrap="square" tIns="45720" rIns="9144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pt-PT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Ponto 4.3 da Tabela anexa à Portaria 1386/2004 de 10 de Novembro</a:t>
            </a:r>
          </a:p>
        </p:txBody>
      </p:sp>
      <p:sp>
        <p:nvSpPr>
          <p:cNvPr id="24579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13" y="3644900"/>
            <a:ext cx="8183562" cy="2400300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pt-PT" sz="2000" b="1" smtClean="0">
                <a:solidFill>
                  <a:srgbClr val="9E432E"/>
                </a:solidFill>
                <a:latin typeface="Arial" charset="0"/>
                <a:cs typeface="Arial" charset="0"/>
              </a:rPr>
              <a:t>“Processos especiais e outros”</a:t>
            </a:r>
            <a:r>
              <a:rPr lang="pt-PT" sz="2000" smtClean="0">
                <a:solidFill>
                  <a:srgbClr val="9E432E"/>
                </a:solidFill>
                <a:latin typeface="Arial" charset="0"/>
                <a:cs typeface="Arial" charset="0"/>
              </a:rPr>
              <a:t>        </a:t>
            </a:r>
          </a:p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pt-PT" sz="2000" smtClean="0">
                <a:solidFill>
                  <a:srgbClr val="9E432E"/>
                </a:solidFill>
                <a:latin typeface="Arial" charset="0"/>
                <a:cs typeface="Arial" charset="0"/>
              </a:rPr>
              <a:t>				</a:t>
            </a:r>
            <a:r>
              <a:rPr lang="pt-PT" smtClean="0">
                <a:solidFill>
                  <a:srgbClr val="9E432E"/>
                </a:solidFill>
              </a:rPr>
              <a:t>           </a:t>
            </a:r>
            <a:r>
              <a:rPr lang="pt-PT" b="1" smtClean="0">
                <a:solidFill>
                  <a:srgbClr val="9E432E"/>
                </a:solidFill>
              </a:rPr>
              <a:t> “</a:t>
            </a:r>
            <a:r>
              <a:rPr lang="pt-PT" sz="2000" b="1" smtClean="0">
                <a:solidFill>
                  <a:srgbClr val="9E432E"/>
                </a:solidFill>
                <a:latin typeface="Arial" charset="0"/>
                <a:cs typeface="Arial" charset="0"/>
              </a:rPr>
              <a:t>Inventário”</a:t>
            </a:r>
          </a:p>
        </p:txBody>
      </p:sp>
      <p:sp>
        <p:nvSpPr>
          <p:cNvPr id="24580" name="CaixaDeTexto 3"/>
          <p:cNvSpPr txBox="1">
            <a:spLocks noChangeArrowheads="1"/>
          </p:cNvSpPr>
          <p:nvPr/>
        </p:nvSpPr>
        <p:spPr bwMode="auto">
          <a:xfrm>
            <a:off x="684213" y="765175"/>
            <a:ext cx="7704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 dirty="0">
                <a:solidFill>
                  <a:srgbClr val="C00000"/>
                </a:solidFill>
              </a:rPr>
              <a:t>Honorários em Processo de Inventário</a:t>
            </a:r>
          </a:p>
        </p:txBody>
      </p:sp>
      <p:cxnSp>
        <p:nvCxnSpPr>
          <p:cNvPr id="6" name="Conexão em ângulos rectos 5"/>
          <p:cNvCxnSpPr/>
          <p:nvPr/>
        </p:nvCxnSpPr>
        <p:spPr>
          <a:xfrm>
            <a:off x="4500563" y="3860800"/>
            <a:ext cx="503237" cy="2889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endParaRPr lang="pt-PT" dirty="0"/>
          </a:p>
        </p:txBody>
      </p:sp>
      <p:sp>
        <p:nvSpPr>
          <p:cNvPr id="28675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pt-PT" dirty="0" smtClean="0">
              <a:solidFill>
                <a:srgbClr val="9E432E"/>
              </a:solidFill>
            </a:endParaRPr>
          </a:p>
        </p:txBody>
      </p:sp>
      <p:sp>
        <p:nvSpPr>
          <p:cNvPr id="28676" name="CaixaDeTexto 3"/>
          <p:cNvSpPr txBox="1">
            <a:spLocks noChangeArrowheads="1"/>
          </p:cNvSpPr>
          <p:nvPr/>
        </p:nvSpPr>
        <p:spPr bwMode="auto">
          <a:xfrm>
            <a:off x="468313" y="1989138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/>
              <a:t>PROCEDIMENTO ESPECIAL DE DESPEJO</a:t>
            </a:r>
          </a:p>
          <a:p>
            <a:pPr algn="ctr"/>
            <a:r>
              <a:rPr lang="pt-PT" sz="2400" b="1"/>
              <a:t>BALCÃO NACIONAL DO ARRENDAMENTO </a:t>
            </a:r>
          </a:p>
          <a:p>
            <a:pPr algn="ctr"/>
            <a:r>
              <a:rPr lang="pt-PT" sz="2400" b="1"/>
              <a:t>BNA</a:t>
            </a:r>
          </a:p>
        </p:txBody>
      </p:sp>
      <p:pic>
        <p:nvPicPr>
          <p:cNvPr id="5" name="Content Placeholder 4" descr="10982002_862129497157344_739378067691735322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24328" y="530120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PT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		</a:t>
            </a:r>
          </a:p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1- </a:t>
            </a:r>
            <a:r>
              <a:rPr lang="pt-PT" i="1" smtClean="0"/>
              <a:t>O apoio judiciário é concedido independentemente da posição processual que o requerente ocupe na causa e do facto de ter sido já concedido à parte contrária. </a:t>
            </a:r>
          </a:p>
          <a:p>
            <a:pPr eaLnBrk="1" hangingPunct="1"/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95536" y="404664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aixaDeTexto 4"/>
          <p:cNvSpPr txBox="1">
            <a:spLocks noChangeArrowheads="1"/>
          </p:cNvSpPr>
          <p:nvPr/>
        </p:nvSpPr>
        <p:spPr bwMode="auto">
          <a:xfrm>
            <a:off x="323850" y="404813"/>
            <a:ext cx="849630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endParaRPr lang="pt-PT"/>
          </a:p>
          <a:p>
            <a:pPr algn="just">
              <a:lnSpc>
                <a:spcPct val="150000"/>
              </a:lnSpc>
            </a:pPr>
            <a:endParaRPr lang="pt-PT"/>
          </a:p>
          <a:p>
            <a:pPr algn="just">
              <a:lnSpc>
                <a:spcPct val="150000"/>
              </a:lnSpc>
            </a:pPr>
            <a:r>
              <a:rPr lang="pt-PT"/>
              <a:t>O regime jurídico do Apoio Judiciário é aplicável  ao Procedimento Especial de Despejo – </a:t>
            </a:r>
            <a:r>
              <a:rPr lang="pt-PT" b="1"/>
              <a:t>artigo 15º - S, n.º 1 NRAU</a:t>
            </a:r>
          </a:p>
          <a:p>
            <a:pPr algn="just">
              <a:lnSpc>
                <a:spcPct val="150000"/>
              </a:lnSpc>
            </a:pPr>
            <a:endParaRPr lang="pt-PT" b="1"/>
          </a:p>
          <a:p>
            <a:pPr algn="just">
              <a:lnSpc>
                <a:spcPct val="150000"/>
              </a:lnSpc>
            </a:pPr>
            <a:r>
              <a:rPr lang="pt-PT" b="1"/>
              <a:t>Especificidades: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PT" b="1"/>
              <a:t> </a:t>
            </a:r>
            <a:r>
              <a:rPr lang="pt-PT"/>
              <a:t>O prazo de propositura da acção é de </a:t>
            </a:r>
            <a:r>
              <a:rPr lang="pt-PT" b="1"/>
              <a:t>10 dias</a:t>
            </a:r>
            <a:endParaRPr lang="pt-PT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PT"/>
              <a:t> Não pode pedir-se a prorrogação do prazo de propositura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t-PT"/>
              <a:t> Caso haja indeferimento do pedido de apoio judiciário tem um prazo de 5 dias para proceder ao pagamento da taxa de justiça devida a contar da data da notificação da decisão definitiva</a:t>
            </a:r>
          </a:p>
        </p:txBody>
      </p:sp>
      <p:pic>
        <p:nvPicPr>
          <p:cNvPr id="3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530120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aixaDeTexto 2"/>
          <p:cNvSpPr txBox="1">
            <a:spLocks noChangeArrowheads="1"/>
          </p:cNvSpPr>
          <p:nvPr/>
        </p:nvSpPr>
        <p:spPr bwMode="auto">
          <a:xfrm>
            <a:off x="323850" y="476250"/>
            <a:ext cx="84963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3600" b="1"/>
              <a:t>Nomeação para Procedimento Especial de Despejo estende-se</a:t>
            </a:r>
            <a:r>
              <a:rPr lang="pt-PT" sz="3600"/>
              <a:t>:</a:t>
            </a:r>
          </a:p>
          <a:p>
            <a:endParaRPr lang="pt-PT" sz="3600"/>
          </a:p>
          <a:p>
            <a:pPr>
              <a:buFont typeface="Arial" charset="0"/>
              <a:buChar char="•"/>
            </a:pPr>
            <a:r>
              <a:rPr lang="pt-PT" sz="3600"/>
              <a:t> Notificação Judicial Avulsa</a:t>
            </a:r>
          </a:p>
          <a:p>
            <a:endParaRPr lang="pt-PT" sz="3600"/>
          </a:p>
          <a:p>
            <a:pPr>
              <a:buFont typeface="Arial" charset="0"/>
              <a:buChar char="•"/>
            </a:pPr>
            <a:r>
              <a:rPr lang="pt-PT" sz="3600"/>
              <a:t> Execução</a:t>
            </a:r>
          </a:p>
        </p:txBody>
      </p:sp>
      <p:pic>
        <p:nvPicPr>
          <p:cNvPr id="3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30120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1747" name="Marcador de Posição de Conteúdo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 algn="ctr">
              <a:spcBef>
                <a:spcPct val="0"/>
              </a:spcBef>
              <a:spcAft>
                <a:spcPct val="0"/>
              </a:spcAft>
            </a:pPr>
            <a:endParaRPr lang="pt-PT" sz="2400" b="1" smtClean="0">
              <a:solidFill>
                <a:srgbClr val="9E432E"/>
              </a:solidFill>
              <a:latin typeface="Arial" charset="0"/>
              <a:cs typeface="Arial" charset="0"/>
            </a:endParaRPr>
          </a:p>
          <a:p>
            <a:pPr marR="0" algn="ctr">
              <a:spcBef>
                <a:spcPct val="0"/>
              </a:spcBef>
              <a:spcAft>
                <a:spcPct val="0"/>
              </a:spcAft>
            </a:pPr>
            <a:endParaRPr lang="pt-PT" sz="2400" b="1" smtClean="0">
              <a:solidFill>
                <a:srgbClr val="9E432E"/>
              </a:solidFill>
              <a:latin typeface="Arial" charset="0"/>
              <a:cs typeface="Arial" charset="0"/>
            </a:endParaRPr>
          </a:p>
        </p:txBody>
      </p:sp>
      <p:sp>
        <p:nvSpPr>
          <p:cNvPr id="31748" name="CaixaDeTexto 3"/>
          <p:cNvSpPr txBox="1">
            <a:spLocks noChangeArrowheads="1"/>
          </p:cNvSpPr>
          <p:nvPr/>
        </p:nvSpPr>
        <p:spPr bwMode="auto">
          <a:xfrm>
            <a:off x="539750" y="2133600"/>
            <a:ext cx="81359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/>
              <a:t>Ponto 1.3 da Tabela Anexa à Portaria n.º 1386/2004 de 10 de Novembro</a:t>
            </a:r>
          </a:p>
          <a:p>
            <a:pPr algn="ctr"/>
            <a:endParaRPr lang="pt-PT" sz="2400"/>
          </a:p>
          <a:p>
            <a:pPr algn="ctr"/>
            <a:endParaRPr lang="pt-PT" sz="2400"/>
          </a:p>
          <a:p>
            <a:pPr algn="ctr"/>
            <a:r>
              <a:rPr lang="pt-PT" sz="2400">
                <a:solidFill>
                  <a:srgbClr val="C00000"/>
                </a:solidFill>
              </a:rPr>
              <a:t>“Outras Intervenções de Patronos Oficiosos”</a:t>
            </a:r>
          </a:p>
        </p:txBody>
      </p:sp>
      <p:sp>
        <p:nvSpPr>
          <p:cNvPr id="31749" name="CaixaDeTexto 5"/>
          <p:cNvSpPr txBox="1">
            <a:spLocks noChangeArrowheads="1"/>
          </p:cNvSpPr>
          <p:nvPr/>
        </p:nvSpPr>
        <p:spPr bwMode="auto">
          <a:xfrm>
            <a:off x="539750" y="692150"/>
            <a:ext cx="8135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400" b="1" dirty="0">
                <a:solidFill>
                  <a:srgbClr val="C00000"/>
                </a:solidFill>
              </a:rPr>
              <a:t>HONORÁRIOS NO ÂMBITO DO PROCEDIMENTO ESPECIAL DE DESPEJO (BNA)</a:t>
            </a:r>
          </a:p>
        </p:txBody>
      </p:sp>
      <p:pic>
        <p:nvPicPr>
          <p:cNvPr id="6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2771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pt-PT" smtClean="0">
              <a:solidFill>
                <a:srgbClr val="9E432E"/>
              </a:solidFill>
            </a:endParaRPr>
          </a:p>
        </p:txBody>
      </p:sp>
      <p:sp>
        <p:nvSpPr>
          <p:cNvPr id="32772" name="CaixaDeTexto 4"/>
          <p:cNvSpPr txBox="1">
            <a:spLocks noChangeArrowheads="1"/>
          </p:cNvSpPr>
          <p:nvPr/>
        </p:nvSpPr>
        <p:spPr bwMode="auto">
          <a:xfrm>
            <a:off x="468313" y="1196975"/>
            <a:ext cx="80645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2400" b="1"/>
          </a:p>
          <a:p>
            <a:pPr algn="ctr"/>
            <a:endParaRPr lang="pt-PT" sz="2400" b="1"/>
          </a:p>
          <a:p>
            <a:pPr algn="ctr"/>
            <a:endParaRPr lang="pt-PT" sz="2400" b="1"/>
          </a:p>
          <a:p>
            <a:pPr algn="ctr"/>
            <a:r>
              <a:rPr lang="pt-PT" sz="2400" b="1"/>
              <a:t>PROCESSO ESPECIAL DE REVITALIZAÇÃO</a:t>
            </a:r>
          </a:p>
          <a:p>
            <a:pPr algn="ctr"/>
            <a:r>
              <a:rPr lang="pt-PT" sz="2400" b="1"/>
              <a:t>PER</a:t>
            </a:r>
          </a:p>
        </p:txBody>
      </p:sp>
      <p:pic>
        <p:nvPicPr>
          <p:cNvPr id="5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33795" name="Marcador de Posição do Texto 5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endParaRPr lang="pt-PT" smtClean="0">
              <a:solidFill>
                <a:srgbClr val="9E432E"/>
              </a:solidFill>
            </a:endParaRPr>
          </a:p>
        </p:txBody>
      </p:sp>
      <p:sp>
        <p:nvSpPr>
          <p:cNvPr id="3379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280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2400" b="1" dirty="0"/>
          </a:p>
          <a:p>
            <a:pPr algn="ctr"/>
            <a:r>
              <a:rPr lang="pt-PT" sz="2400" b="1" dirty="0">
                <a:solidFill>
                  <a:srgbClr val="C00000"/>
                </a:solidFill>
              </a:rPr>
              <a:t>HONORÁRIOS NO ÂMBITO DO PER</a:t>
            </a:r>
          </a:p>
          <a:p>
            <a:pPr algn="ctr"/>
            <a:endParaRPr lang="pt-PT" sz="2400" b="1" dirty="0"/>
          </a:p>
          <a:p>
            <a:pPr algn="ctr"/>
            <a:endParaRPr lang="pt-PT" sz="2400" dirty="0"/>
          </a:p>
          <a:p>
            <a:pPr algn="ctr"/>
            <a:endParaRPr lang="pt-PT" sz="2400" dirty="0"/>
          </a:p>
          <a:p>
            <a:pPr algn="ctr"/>
            <a:r>
              <a:rPr lang="pt-PT" sz="2400" dirty="0"/>
              <a:t>Ponto 1.3 da Tabela Anexa à Portaria n.º 1386/2004 de 10 de Novembro</a:t>
            </a:r>
          </a:p>
          <a:p>
            <a:pPr algn="ctr"/>
            <a:endParaRPr lang="pt-PT" sz="2400" dirty="0"/>
          </a:p>
          <a:p>
            <a:pPr algn="ctr"/>
            <a:endParaRPr lang="pt-PT" sz="2400" dirty="0"/>
          </a:p>
          <a:p>
            <a:pPr algn="ctr"/>
            <a:r>
              <a:rPr lang="pt-PT" sz="2400" dirty="0">
                <a:solidFill>
                  <a:srgbClr val="C00000"/>
                </a:solidFill>
              </a:rPr>
              <a:t>“Outras Intervenções de Patronos Oficiosos”</a:t>
            </a:r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</p:txBody>
      </p:sp>
      <p:pic>
        <p:nvPicPr>
          <p:cNvPr id="6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96336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1"/>
          <p:cNvSpPr txBox="1">
            <a:spLocks noChangeArrowheads="1"/>
          </p:cNvSpPr>
          <p:nvPr/>
        </p:nvSpPr>
        <p:spPr bwMode="auto">
          <a:xfrm>
            <a:off x="323850" y="333375"/>
            <a:ext cx="84963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200" b="1" dirty="0">
                <a:solidFill>
                  <a:srgbClr val="FF0000"/>
                </a:solidFill>
              </a:rPr>
              <a:t>PER  convertido em Insolvência</a:t>
            </a:r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r>
              <a:rPr lang="pt-PT" sz="2200" b="1" dirty="0"/>
              <a:t>Nomeação mantém-se</a:t>
            </a:r>
          </a:p>
          <a:p>
            <a:pPr algn="ctr"/>
            <a:endParaRPr lang="pt-PT" sz="2400" b="1" dirty="0"/>
          </a:p>
          <a:p>
            <a:pPr algn="ctr"/>
            <a:endParaRPr lang="pt-PT" sz="2200" b="1" dirty="0"/>
          </a:p>
          <a:p>
            <a:pPr algn="ctr"/>
            <a:r>
              <a:rPr lang="pt-PT" sz="2200" b="1" dirty="0"/>
              <a:t>Cria-se Apenso para a Insolvência</a:t>
            </a:r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r>
              <a:rPr lang="pt-PT" sz="2200" b="1" dirty="0"/>
              <a:t>Honorários são pedidos com o trânsito em julgado do despacho de encerramento por uma das causas constantes do título XI do CIRE</a:t>
            </a:r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  <a:p>
            <a:pPr algn="ctr"/>
            <a:r>
              <a:rPr lang="pt-PT" sz="2200" b="1" dirty="0"/>
              <a:t>Ponto 4.4 Tabela Anexa à Portaria n.º 1386/2004 de 10 de Novembro - </a:t>
            </a:r>
            <a:r>
              <a:rPr lang="pt-PT" sz="2200" b="1" dirty="0">
                <a:solidFill>
                  <a:srgbClr val="C00000"/>
                </a:solidFill>
              </a:rPr>
              <a:t>Insolvência</a:t>
            </a:r>
            <a:endParaRPr lang="pt-PT" sz="2200" b="1" dirty="0"/>
          </a:p>
          <a:p>
            <a:pPr algn="ctr"/>
            <a:endParaRPr lang="pt-PT" sz="2400" b="1" dirty="0"/>
          </a:p>
          <a:p>
            <a:pPr algn="ctr"/>
            <a:endParaRPr lang="pt-PT" sz="2400" b="1" dirty="0"/>
          </a:p>
        </p:txBody>
      </p:sp>
      <p:sp>
        <p:nvSpPr>
          <p:cNvPr id="3" name="Seta para baixo 2"/>
          <p:cNvSpPr/>
          <p:nvPr/>
        </p:nvSpPr>
        <p:spPr>
          <a:xfrm>
            <a:off x="4356100" y="765175"/>
            <a:ext cx="484188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4" name="Seta para baixo 3"/>
          <p:cNvSpPr/>
          <p:nvPr/>
        </p:nvSpPr>
        <p:spPr>
          <a:xfrm>
            <a:off x="4284663" y="1916113"/>
            <a:ext cx="484187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" name="Seta para baixo 4"/>
          <p:cNvSpPr/>
          <p:nvPr/>
        </p:nvSpPr>
        <p:spPr>
          <a:xfrm>
            <a:off x="4356100" y="2997200"/>
            <a:ext cx="484188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6" name="Seta para baixo 5"/>
          <p:cNvSpPr/>
          <p:nvPr/>
        </p:nvSpPr>
        <p:spPr>
          <a:xfrm>
            <a:off x="4356100" y="4652963"/>
            <a:ext cx="48418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7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Users\Vera\AppData\Local\Temp\5bde1188058c368fa82702b13e2f0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496944" cy="3871083"/>
          </a:xfrm>
          <a:prstGeom prst="rect">
            <a:avLst/>
          </a:prstGeom>
          <a:noFill/>
        </p:spPr>
      </p:pic>
      <p:pic>
        <p:nvPicPr>
          <p:cNvPr id="4" name="Content Placeholder 6" descr="11731593_862125883824372_9024290608826062217_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5517232"/>
            <a:ext cx="5111750" cy="1107546"/>
          </a:xfrm>
          <a:prstGeom prst="rect">
            <a:avLst/>
          </a:prstGeom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581128"/>
            <a:ext cx="1584176" cy="91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467544" y="260648"/>
            <a:ext cx="7416824" cy="1368152"/>
          </a:xfrm>
          <a:prstGeom prst="rect">
            <a:avLst/>
          </a:prstGeom>
          <a:solidFill>
            <a:srgbClr val="A2432B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JORNADAS NACIONAIS</a:t>
            </a:r>
          </a:p>
          <a:p>
            <a:pPr algn="ctr">
              <a:lnSpc>
                <a:spcPct val="150000"/>
              </a:lnSpc>
            </a:pPr>
            <a:r>
              <a:rPr lang="pt-P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SISTEMA DE ACESSO AO DIREITO E AOS TRIBUNAIS</a:t>
            </a:r>
          </a:p>
          <a:p>
            <a:pPr algn="ctr">
              <a:lnSpc>
                <a:spcPct val="150000"/>
              </a:lnSpc>
            </a:pPr>
            <a:r>
              <a:rPr lang="pt-P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JUSTIÇA DAS PLATAFORMAS</a:t>
            </a:r>
            <a:endParaRPr lang="pt-P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179512" y="260648"/>
            <a:ext cx="864096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690167" y="476672"/>
            <a:ext cx="77636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P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 JORNADAS IAD</a:t>
            </a:r>
          </a:p>
          <a:p>
            <a:pPr algn="ctr"/>
            <a:r>
              <a:rPr lang="pt-PT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JUSTIÇA DAS PLATAFORMAS</a:t>
            </a:r>
            <a:endParaRPr lang="pt-PT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3528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t-PT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N.º2- </a:t>
            </a:r>
            <a:r>
              <a:rPr lang="pt-PT" i="1" smtClean="0"/>
              <a:t>O apoio judiciário deve ser requerido antes da primeira intervenção processual, salvo se a situação de insuficiência económica for superveniente, caso em que deve ser requerido antes da primeira intervenção processual que ocorra após o conhecimento da situação de insuficiência económica. </a:t>
            </a:r>
          </a:p>
          <a:p>
            <a:pPr eaLnBrk="1" hangingPunct="1"/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aixaDeTexto 1"/>
          <p:cNvSpPr txBox="1">
            <a:spLocks noChangeArrowheads="1"/>
          </p:cNvSpPr>
          <p:nvPr/>
        </p:nvSpPr>
        <p:spPr bwMode="auto">
          <a:xfrm>
            <a:off x="323850" y="404813"/>
            <a:ext cx="849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dirty="0">
                <a:solidFill>
                  <a:srgbClr val="C00000"/>
                </a:solidFill>
                <a:latin typeface="Verdana" pitchFamily="34" charset="0"/>
              </a:rPr>
              <a:t>Pedido de </a:t>
            </a:r>
            <a:r>
              <a:rPr lang="pt-PT" b="1" dirty="0" err="1">
                <a:solidFill>
                  <a:srgbClr val="C00000"/>
                </a:solidFill>
                <a:latin typeface="Verdana" pitchFamily="34" charset="0"/>
              </a:rPr>
              <a:t>Protecção</a:t>
            </a:r>
            <a:r>
              <a:rPr lang="pt-PT" b="1" dirty="0">
                <a:solidFill>
                  <a:srgbClr val="C00000"/>
                </a:solidFill>
                <a:latin typeface="Verdana" pitchFamily="34" charset="0"/>
              </a:rPr>
              <a:t> Jurídica Após a P</a:t>
            </a:r>
            <a:r>
              <a:rPr lang="pt-PT" b="1" dirty="0" smtClean="0">
                <a:solidFill>
                  <a:srgbClr val="C00000"/>
                </a:solidFill>
                <a:latin typeface="Verdana" pitchFamily="34" charset="0"/>
              </a:rPr>
              <a:t>rimeira Intervenção</a:t>
            </a:r>
            <a:r>
              <a:rPr lang="pt-PT" b="1" dirty="0">
                <a:solidFill>
                  <a:srgbClr val="C00000"/>
                </a:solidFill>
                <a:latin typeface="Verdana" pitchFamily="34" charset="0"/>
              </a:rPr>
              <a:t>:</a:t>
            </a:r>
          </a:p>
        </p:txBody>
      </p:sp>
      <p:sp>
        <p:nvSpPr>
          <p:cNvPr id="9219" name="CaixaDeTexto 2"/>
          <p:cNvSpPr txBox="1">
            <a:spLocks noChangeArrowheads="1"/>
          </p:cNvSpPr>
          <p:nvPr/>
        </p:nvSpPr>
        <p:spPr bwMode="auto">
          <a:xfrm>
            <a:off x="395288" y="1268413"/>
            <a:ext cx="8137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/>
              <a:t>Condição: Insuficiência Económica Superveniente </a:t>
            </a:r>
          </a:p>
        </p:txBody>
      </p:sp>
      <p:sp>
        <p:nvSpPr>
          <p:cNvPr id="4" name="Seta para baixo 3"/>
          <p:cNvSpPr/>
          <p:nvPr/>
        </p:nvSpPr>
        <p:spPr>
          <a:xfrm>
            <a:off x="4140200" y="1844675"/>
            <a:ext cx="484188" cy="5762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221" name="CaixaDeTexto 5"/>
          <p:cNvSpPr txBox="1">
            <a:spLocks noChangeArrowheads="1"/>
          </p:cNvSpPr>
          <p:nvPr/>
        </p:nvSpPr>
        <p:spPr bwMode="auto">
          <a:xfrm>
            <a:off x="323850" y="2564904"/>
            <a:ext cx="8496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pt-PT" dirty="0">
                <a:latin typeface="Verdana" pitchFamily="34" charset="0"/>
              </a:rPr>
              <a:t>alteração das condições económicas do beneficiário</a:t>
            </a:r>
          </a:p>
          <a:p>
            <a:endParaRPr lang="pt-PT" dirty="0">
              <a:latin typeface="Verdana" pitchFamily="34" charset="0"/>
            </a:endParaRPr>
          </a:p>
          <a:p>
            <a:endParaRPr lang="pt-PT" dirty="0"/>
          </a:p>
        </p:txBody>
      </p:sp>
      <p:sp>
        <p:nvSpPr>
          <p:cNvPr id="9222" name="CaixaDeTexto 6"/>
          <p:cNvSpPr txBox="1">
            <a:spLocks noChangeArrowheads="1"/>
          </p:cNvSpPr>
          <p:nvPr/>
        </p:nvSpPr>
        <p:spPr bwMode="auto">
          <a:xfrm>
            <a:off x="323850" y="3068960"/>
            <a:ext cx="84963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Arial" charset="0"/>
              <a:buChar char="•"/>
            </a:pPr>
            <a:r>
              <a:rPr lang="pt-PT" dirty="0">
                <a:latin typeface="Verdana" pitchFamily="34" charset="0"/>
              </a:rPr>
              <a:t>ocorrência de um encargo </a:t>
            </a:r>
            <a:r>
              <a:rPr lang="pt-PT" dirty="0" err="1">
                <a:latin typeface="Verdana" pitchFamily="34" charset="0"/>
              </a:rPr>
              <a:t>excepcional</a:t>
            </a:r>
            <a:r>
              <a:rPr lang="pt-PT" dirty="0">
                <a:latin typeface="Verdana" pitchFamily="34" charset="0"/>
              </a:rPr>
              <a:t> durante a pendência da </a:t>
            </a:r>
            <a:r>
              <a:rPr lang="pt-PT" dirty="0" err="1">
                <a:latin typeface="Verdana" pitchFamily="34" charset="0"/>
              </a:rPr>
              <a:t>acção</a:t>
            </a:r>
            <a:endParaRPr lang="pt-PT" dirty="0">
              <a:latin typeface="Verdana" pitchFamily="34" charset="0"/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211960" y="3573016"/>
            <a:ext cx="484187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224" name="CaixaDeTexto 8"/>
          <p:cNvSpPr txBox="1">
            <a:spLocks noChangeArrowheads="1"/>
          </p:cNvSpPr>
          <p:nvPr/>
        </p:nvSpPr>
        <p:spPr bwMode="auto">
          <a:xfrm>
            <a:off x="323850" y="4365104"/>
            <a:ext cx="8569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dirty="0">
                <a:latin typeface="Verdana" pitchFamily="34" charset="0"/>
              </a:rPr>
              <a:t>Requerido até à 1ª intervenção processual após o conhecimento da insuficiência económica, devendo fazer junção do comprovativo do requerimento de </a:t>
            </a:r>
            <a:r>
              <a:rPr lang="pt-PT" dirty="0" err="1">
                <a:latin typeface="Verdana" pitchFamily="34" charset="0"/>
              </a:rPr>
              <a:t>protecção</a:t>
            </a:r>
            <a:r>
              <a:rPr lang="pt-PT" dirty="0">
                <a:latin typeface="Verdana" pitchFamily="34" charset="0"/>
              </a:rPr>
              <a:t> jurídica aos autos.</a:t>
            </a:r>
            <a:endParaRPr lang="pt-PT" dirty="0"/>
          </a:p>
        </p:txBody>
      </p:sp>
      <p:pic>
        <p:nvPicPr>
          <p:cNvPr id="9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30120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3- </a:t>
            </a:r>
            <a:r>
              <a:rPr lang="pt-PT" i="1" smtClean="0"/>
              <a:t>Se se verificar insuficiência económica superveniente, suspende-se o prazo para pagamento da taxa de justiça e demais encargos com o processo até à decisão definitiva do pedido de apoio judiciário, aplicando-se o disposto nos nºs 4 e 5 do artigo 24.º 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24328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3"/>
          <p:cNvSpPr txBox="1">
            <a:spLocks noChangeArrowheads="1"/>
          </p:cNvSpPr>
          <p:nvPr/>
        </p:nvSpPr>
        <p:spPr bwMode="auto">
          <a:xfrm>
            <a:off x="323850" y="476250"/>
            <a:ext cx="84963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 dirty="0"/>
              <a:t>J</a:t>
            </a:r>
            <a:r>
              <a:rPr lang="pt-PT" b="1" dirty="0" smtClean="0"/>
              <a:t>unção </a:t>
            </a:r>
            <a:r>
              <a:rPr lang="pt-PT" b="1" dirty="0"/>
              <a:t>aos autos do comprovativo do requerimento de </a:t>
            </a:r>
            <a:r>
              <a:rPr lang="pt-PT" b="1" dirty="0" err="1"/>
              <a:t>Protecção</a:t>
            </a:r>
            <a:r>
              <a:rPr lang="pt-PT" b="1" dirty="0"/>
              <a:t> Jurídica </a:t>
            </a:r>
          </a:p>
          <a:p>
            <a:endParaRPr lang="pt-PT" dirty="0"/>
          </a:p>
          <a:p>
            <a:pPr>
              <a:buFont typeface="Arial" charset="0"/>
              <a:buChar char="•"/>
            </a:pPr>
            <a:endParaRPr lang="pt-PT" dirty="0"/>
          </a:p>
          <a:p>
            <a:pPr algn="ctr"/>
            <a:endParaRPr lang="pt-PT" dirty="0" smtClean="0"/>
          </a:p>
          <a:p>
            <a:pPr algn="ctr"/>
            <a:r>
              <a:rPr lang="pt-PT" dirty="0" smtClean="0"/>
              <a:t>Suspensão </a:t>
            </a:r>
            <a:r>
              <a:rPr lang="pt-PT" dirty="0"/>
              <a:t>do prazo de pagamento de taxa de justiça e demais encargos</a:t>
            </a:r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b="1" dirty="0"/>
              <a:t>Requer Nomeação de Patrono</a:t>
            </a:r>
            <a:endParaRPr lang="pt-PT" dirty="0"/>
          </a:p>
          <a:p>
            <a:pPr>
              <a:buFont typeface="Arial" charset="0"/>
              <a:buChar char="•"/>
            </a:pPr>
            <a:endParaRPr lang="pt-PT" dirty="0"/>
          </a:p>
          <a:p>
            <a:pPr>
              <a:buFont typeface="Arial" charset="0"/>
              <a:buChar char="•"/>
            </a:pPr>
            <a:endParaRPr lang="pt-PT" dirty="0"/>
          </a:p>
          <a:p>
            <a:pPr algn="ctr"/>
            <a:r>
              <a:rPr lang="pt-PT" dirty="0" smtClean="0"/>
              <a:t>Interrompe </a:t>
            </a:r>
            <a:r>
              <a:rPr lang="pt-PT" dirty="0"/>
              <a:t>prazos que estejam em curso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Prazo Inicia-se</a:t>
            </a:r>
          </a:p>
          <a:p>
            <a:pPr>
              <a:buFont typeface="Arial" charset="0"/>
              <a:buChar char="•"/>
            </a:pPr>
            <a:endParaRPr lang="pt-PT" dirty="0"/>
          </a:p>
          <a:p>
            <a:pPr>
              <a:buFont typeface="Arial" charset="0"/>
              <a:buChar char="•"/>
            </a:pPr>
            <a:endParaRPr lang="pt-PT" dirty="0"/>
          </a:p>
          <a:p>
            <a:endParaRPr lang="pt-PT" dirty="0"/>
          </a:p>
          <a:p>
            <a:r>
              <a:rPr lang="pt-PT" dirty="0"/>
              <a:t>Notificação ao Patrono da Nomeação	Notificação Requerente da</a:t>
            </a:r>
          </a:p>
          <a:p>
            <a:r>
              <a:rPr lang="pt-PT" dirty="0"/>
              <a:t>					Decisão de Indeferimento</a:t>
            </a:r>
          </a:p>
        </p:txBody>
      </p:sp>
      <p:sp>
        <p:nvSpPr>
          <p:cNvPr id="6" name="Seta para baixo 5"/>
          <p:cNvSpPr/>
          <p:nvPr/>
        </p:nvSpPr>
        <p:spPr>
          <a:xfrm>
            <a:off x="4427538" y="2781300"/>
            <a:ext cx="485775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Seta para baixo 6"/>
          <p:cNvSpPr/>
          <p:nvPr/>
        </p:nvSpPr>
        <p:spPr>
          <a:xfrm>
            <a:off x="4427538" y="3573463"/>
            <a:ext cx="485775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cxnSp>
        <p:nvCxnSpPr>
          <p:cNvPr id="9" name="Conexão recta unidireccional 8"/>
          <p:cNvCxnSpPr/>
          <p:nvPr/>
        </p:nvCxnSpPr>
        <p:spPr>
          <a:xfrm flipH="1">
            <a:off x="3203575" y="4508500"/>
            <a:ext cx="1512888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eta para baixo 14"/>
          <p:cNvSpPr/>
          <p:nvPr/>
        </p:nvSpPr>
        <p:spPr>
          <a:xfrm>
            <a:off x="4356100" y="1125538"/>
            <a:ext cx="484188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cxnSp>
        <p:nvCxnSpPr>
          <p:cNvPr id="17" name="Conexão recta unidireccional 16"/>
          <p:cNvCxnSpPr/>
          <p:nvPr/>
        </p:nvCxnSpPr>
        <p:spPr>
          <a:xfrm>
            <a:off x="4716463" y="4508500"/>
            <a:ext cx="136842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25" y="5638800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2291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4-</a:t>
            </a:r>
            <a:r>
              <a:rPr lang="pt-PT" i="1" smtClean="0"/>
              <a:t>O apoio judiciário mantém-se para efeitos de recurso, qualquer que seja a decisão sobre a causa, e é extensivo a todos os processos que sigam por apenso àquele em que essa concessão se verificar, sendo-o também ao processo principal, quando concedido em qualquer apenso. 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96336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3"/>
          <p:cNvSpPr txBox="1">
            <a:spLocks noChangeArrowheads="1"/>
          </p:cNvSpPr>
          <p:nvPr/>
        </p:nvSpPr>
        <p:spPr bwMode="auto">
          <a:xfrm>
            <a:off x="395288" y="333375"/>
            <a:ext cx="8569325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  <a:p>
            <a:endParaRPr lang="pt-PT"/>
          </a:p>
          <a:p>
            <a:endParaRPr lang="pt-PT"/>
          </a:p>
          <a:p>
            <a:pPr algn="just"/>
            <a:r>
              <a:rPr lang="pt-PT" b="1"/>
              <a:t>Directiva 2003/08/CE do Conselho de 27 de Janeiro de 2003</a:t>
            </a:r>
          </a:p>
          <a:p>
            <a:endParaRPr lang="pt-PT"/>
          </a:p>
          <a:p>
            <a:pPr algn="just">
              <a:lnSpc>
                <a:spcPct val="150000"/>
              </a:lnSpc>
            </a:pPr>
            <a:r>
              <a:rPr lang="pt-PT"/>
              <a:t>(20) </a:t>
            </a:r>
            <a:r>
              <a:rPr lang="pt-PT" i="1"/>
              <a:t>Se for concedido apoio judiciário, este deverá abranger todo o processo, incluindo as despesas necessárias para que uma decisão seja executada. O beneficiário deve continuar a receber apoio em caso de interposição de recurso, seja ele interposto por si próprio ou pela parte contrária, desde que as condições respeitantes aos recursos financeiros e à matéria em litígio se mantenham.</a:t>
            </a:r>
          </a:p>
        </p:txBody>
      </p:sp>
      <p:pic>
        <p:nvPicPr>
          <p:cNvPr id="3" name="Content Placeholder 4" descr="10982002_862129497157344_73937806769173532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5301208"/>
            <a:ext cx="1285875" cy="1219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14339" name="Marcador de Posição de Conteúdo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pt-PT" smtClean="0"/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pt-PT" smtClean="0"/>
              <a:t>N.º 5- </a:t>
            </a:r>
            <a:r>
              <a:rPr lang="pt-PT" i="1" smtClean="0"/>
              <a:t>O apoio judiciário mantém-se ainda para as execuções fundadas em sentença proferida em processo em que essa concessão se tenha verificado. </a:t>
            </a:r>
          </a:p>
          <a:p>
            <a:pPr eaLnBrk="1" hangingPunct="1"/>
            <a:endParaRPr lang="pt-PT" smtClean="0"/>
          </a:p>
        </p:txBody>
      </p:sp>
      <p:pic>
        <p:nvPicPr>
          <p:cNvPr id="4" name="Content Placeholder 4" descr="10982002_862129497157344_73937806769173532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96336" y="5301208"/>
            <a:ext cx="12858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2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1269</TotalTime>
  <Words>1189</Words>
  <Application>Microsoft Office PowerPoint</Application>
  <PresentationFormat>Apresentação no Ecrã (4:3)</PresentationFormat>
  <Paragraphs>183</Paragraphs>
  <Slides>26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27" baseType="lpstr">
      <vt:lpstr>Aspecto</vt:lpstr>
      <vt:lpstr>    O ARTIGO 18º DA LAJ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Lei n.º 23/2013, de 05 de Março</vt:lpstr>
      <vt:lpstr>Diapositivo 16</vt:lpstr>
      <vt:lpstr>Diapositivo 17</vt:lpstr>
      <vt:lpstr>Ponto 4.3 da Tabela anexa à Portaria 1386/2004 de 10 de Novembro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ARTIGO 18º DA LAJ</dc:title>
  <dc:creator>Vera</dc:creator>
  <cp:lastModifiedBy>Vera</cp:lastModifiedBy>
  <cp:revision>113</cp:revision>
  <dcterms:created xsi:type="dcterms:W3CDTF">2015-09-18T10:42:38Z</dcterms:created>
  <dcterms:modified xsi:type="dcterms:W3CDTF">2015-09-24T16:46:50Z</dcterms:modified>
</cp:coreProperties>
</file>